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sldIdLst>
    <p:sldId id="257" r:id="rId2"/>
  </p:sldIdLst>
  <p:sldSz cx="21383625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6F7C"/>
    <a:srgbClr val="241DAE"/>
    <a:srgbClr val="A1DBEB"/>
    <a:srgbClr val="B3EBBB"/>
    <a:srgbClr val="71E806"/>
    <a:srgbClr val="DD25A2"/>
    <a:srgbClr val="9C12B5"/>
    <a:srgbClr val="AE25B5"/>
    <a:srgbClr val="DF2FE8"/>
    <a:srgbClr val="BDEB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47"/>
    <p:restoredTop sz="94689"/>
  </p:normalViewPr>
  <p:slideViewPr>
    <p:cSldViewPr snapToGrid="0" snapToObjects="1">
      <p:cViewPr varScale="1">
        <p:scale>
          <a:sx n="50" d="100"/>
          <a:sy n="50" d="100"/>
        </p:scale>
        <p:origin x="115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7634" y="5261887"/>
            <a:ext cx="16228357" cy="3628644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7716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7120" y="9595747"/>
            <a:ext cx="11929390" cy="2733507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418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007943" indent="0" algn="ctr">
              <a:buNone/>
              <a:defRPr sz="4189"/>
            </a:lvl2pPr>
            <a:lvl3pPr marL="2015886" indent="0" algn="ctr">
              <a:buNone/>
              <a:defRPr sz="3968"/>
            </a:lvl3pPr>
            <a:lvl4pPr marL="3023829" indent="0" algn="ctr">
              <a:buNone/>
              <a:defRPr sz="3527"/>
            </a:lvl4pPr>
            <a:lvl5pPr marL="4031772" indent="0" algn="ctr">
              <a:buNone/>
              <a:defRPr sz="3527"/>
            </a:lvl5pPr>
            <a:lvl6pPr marL="5039716" indent="0" algn="ctr">
              <a:buNone/>
              <a:defRPr sz="3527"/>
            </a:lvl6pPr>
            <a:lvl7pPr marL="6047659" indent="0" algn="ctr">
              <a:buNone/>
              <a:defRPr sz="3527"/>
            </a:lvl7pPr>
            <a:lvl8pPr marL="7055602" indent="0" algn="ctr">
              <a:buNone/>
              <a:defRPr sz="3527"/>
            </a:lvl8pPr>
            <a:lvl9pPr marL="8063545" indent="0" algn="ctr">
              <a:buNone/>
              <a:defRPr sz="3527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C700-8BDB-5E4A-9BBD-48B933DD6A5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429D-94AA-A743-AAEB-0CDB0ADDB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14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C700-8BDB-5E4A-9BBD-48B933DD6A5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429D-94AA-A743-AAEB-0CDB0ADDB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959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176747" y="2066311"/>
            <a:ext cx="2464743" cy="1098672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55806" y="2066311"/>
            <a:ext cx="11028969" cy="1098672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C700-8BDB-5E4A-9BBD-48B933DD6A5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429D-94AA-A743-AAEB-0CDB0ADDB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345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C700-8BDB-5E4A-9BBD-48B933DD6A5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429D-94AA-A743-AAEB-0CDB0ADDB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08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7419" y="5261887"/>
            <a:ext cx="16230171" cy="3628644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7716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7120" y="9595573"/>
            <a:ext cx="11929390" cy="2789037"/>
          </a:xfrm>
        </p:spPr>
        <p:txBody>
          <a:bodyPr anchor="t" anchorCtr="1">
            <a:normAutofit/>
          </a:bodyPr>
          <a:lstStyle>
            <a:lvl1pPr marL="0" indent="0">
              <a:buNone/>
              <a:defRPr sz="4189">
                <a:solidFill>
                  <a:schemeClr val="tx1"/>
                </a:solidFill>
              </a:defRPr>
            </a:lvl1pPr>
            <a:lvl2pPr marL="1007943" indent="0">
              <a:buNone/>
              <a:defRPr sz="4189">
                <a:solidFill>
                  <a:schemeClr val="tx1">
                    <a:tint val="75000"/>
                  </a:schemeClr>
                </a:solidFill>
              </a:defRPr>
            </a:lvl2pPr>
            <a:lvl3pPr marL="2015886" indent="0">
              <a:buNone/>
              <a:defRPr sz="3968">
                <a:solidFill>
                  <a:schemeClr val="tx1">
                    <a:tint val="75000"/>
                  </a:schemeClr>
                </a:solidFill>
              </a:defRPr>
            </a:lvl3pPr>
            <a:lvl4pPr marL="3023829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4pPr>
            <a:lvl5pPr marL="4031772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5pPr>
            <a:lvl6pPr marL="5039716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6pPr>
            <a:lvl7pPr marL="6047659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7pPr>
            <a:lvl8pPr marL="7055602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8pPr>
            <a:lvl9pPr marL="8063545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C700-8BDB-5E4A-9BBD-48B933DD6A5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429D-94AA-A743-AAEB-0CDB0ADDB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052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7633" y="5815910"/>
            <a:ext cx="7689179" cy="683872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6812" y="5815910"/>
            <a:ext cx="7695009" cy="683872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C700-8BDB-5E4A-9BBD-48B933DD6A5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429D-94AA-A743-AAEB-0CDB0ADDB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932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7632" y="5100266"/>
            <a:ext cx="7689181" cy="1552251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4189" b="0" cap="all" spc="220" baseline="0">
                <a:solidFill>
                  <a:schemeClr val="tx2"/>
                </a:solidFill>
              </a:defRPr>
            </a:lvl1pPr>
            <a:lvl2pPr marL="1007943" indent="0">
              <a:buNone/>
              <a:defRPr sz="4189" b="1"/>
            </a:lvl2pPr>
            <a:lvl3pPr marL="2015886" indent="0">
              <a:buNone/>
              <a:defRPr sz="3968" b="1"/>
            </a:lvl3pPr>
            <a:lvl4pPr marL="3023829" indent="0">
              <a:buNone/>
              <a:defRPr sz="3527" b="1"/>
            </a:lvl4pPr>
            <a:lvl5pPr marL="4031772" indent="0">
              <a:buNone/>
              <a:defRPr sz="3527" b="1"/>
            </a:lvl5pPr>
            <a:lvl6pPr marL="5039716" indent="0">
              <a:buNone/>
              <a:defRPr sz="3527" b="1"/>
            </a:lvl6pPr>
            <a:lvl7pPr marL="6047659" indent="0">
              <a:buNone/>
              <a:defRPr sz="3527" b="1"/>
            </a:lvl7pPr>
            <a:lvl8pPr marL="7055602" indent="0">
              <a:buNone/>
              <a:defRPr sz="3527" b="1"/>
            </a:lvl8pPr>
            <a:lvl9pPr marL="8063545" indent="0">
              <a:buNone/>
              <a:defRPr sz="352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77632" y="6929702"/>
            <a:ext cx="7689181" cy="572492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16812" y="6929702"/>
            <a:ext cx="7695009" cy="5724929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1116812" y="5100266"/>
            <a:ext cx="7695009" cy="1552251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4189" b="0" cap="all" spc="220" baseline="0">
                <a:solidFill>
                  <a:schemeClr val="tx2"/>
                </a:solidFill>
              </a:defRPr>
            </a:lvl1pPr>
            <a:lvl2pPr marL="1007943" indent="0">
              <a:buNone/>
              <a:defRPr sz="4189" b="1"/>
            </a:lvl2pPr>
            <a:lvl3pPr marL="2015886" indent="0">
              <a:buNone/>
              <a:defRPr sz="3968" b="1"/>
            </a:lvl3pPr>
            <a:lvl4pPr marL="3023829" indent="0">
              <a:buNone/>
              <a:defRPr sz="3527" b="1"/>
            </a:lvl4pPr>
            <a:lvl5pPr marL="4031772" indent="0">
              <a:buNone/>
              <a:defRPr sz="3527" b="1"/>
            </a:lvl5pPr>
            <a:lvl6pPr marL="5039716" indent="0">
              <a:buNone/>
              <a:defRPr sz="3527" b="1"/>
            </a:lvl6pPr>
            <a:lvl7pPr marL="6047659" indent="0">
              <a:buNone/>
              <a:defRPr sz="3527" b="1"/>
            </a:lvl7pPr>
            <a:lvl8pPr marL="7055602" indent="0">
              <a:buNone/>
              <a:defRPr sz="3527" b="1"/>
            </a:lvl8pPr>
            <a:lvl9pPr marL="8063545" indent="0">
              <a:buNone/>
              <a:defRPr sz="352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C700-8BDB-5E4A-9BBD-48B933DD6A5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429D-94AA-A743-AAEB-0CDB0ADDBEE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223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C700-8BDB-5E4A-9BBD-48B933DD6A5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429D-94AA-A743-AAEB-0CDB0ADDB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910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C700-8BDB-5E4A-9BBD-48B933DD6A5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429D-94AA-A743-AAEB-0CDB0ADDB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13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691812" y="0"/>
            <a:ext cx="10691813" cy="15119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8311" y="4946813"/>
            <a:ext cx="7695191" cy="2516578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463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14453" y="1774004"/>
            <a:ext cx="8446532" cy="11571343"/>
          </a:xfrm>
        </p:spPr>
        <p:txBody>
          <a:bodyPr>
            <a:normAutofit/>
          </a:bodyPr>
          <a:lstStyle>
            <a:lvl1pPr>
              <a:defRPr sz="4189">
                <a:solidFill>
                  <a:schemeClr val="tx1"/>
                </a:solidFill>
              </a:defRPr>
            </a:lvl1pPr>
            <a:lvl2pPr>
              <a:defRPr sz="3527">
                <a:solidFill>
                  <a:schemeClr val="tx1"/>
                </a:solidFill>
              </a:defRPr>
            </a:lvl2pPr>
            <a:lvl3pPr>
              <a:defRPr sz="3527">
                <a:solidFill>
                  <a:schemeClr val="tx1"/>
                </a:solidFill>
              </a:defRPr>
            </a:lvl3pPr>
            <a:lvl4pPr>
              <a:defRPr sz="3527">
                <a:solidFill>
                  <a:schemeClr val="tx1"/>
                </a:solidFill>
              </a:defRPr>
            </a:lvl4pPr>
            <a:lvl5pPr>
              <a:defRPr sz="3527">
                <a:solidFill>
                  <a:schemeClr val="tx1"/>
                </a:solidFill>
              </a:defRPr>
            </a:lvl5pPr>
            <a:lvl6pPr>
              <a:defRPr sz="3527"/>
            </a:lvl6pPr>
            <a:lvl7pPr>
              <a:defRPr sz="3527"/>
            </a:lvl7pPr>
            <a:lvl8pPr>
              <a:defRPr sz="3527"/>
            </a:lvl8pPr>
            <a:lvl9pPr>
              <a:defRPr sz="352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8080" y="7826254"/>
            <a:ext cx="6655653" cy="4837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3307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1007943" indent="0">
              <a:buNone/>
              <a:defRPr sz="3086"/>
            </a:lvl2pPr>
            <a:lvl3pPr marL="2015886" indent="0">
              <a:buNone/>
              <a:defRPr sz="2646"/>
            </a:lvl3pPr>
            <a:lvl4pPr marL="3023829" indent="0">
              <a:buNone/>
              <a:defRPr sz="2205"/>
            </a:lvl4pPr>
            <a:lvl5pPr marL="4031772" indent="0">
              <a:buNone/>
              <a:defRPr sz="2205"/>
            </a:lvl5pPr>
            <a:lvl6pPr marL="5039716" indent="0">
              <a:buNone/>
              <a:defRPr sz="2205"/>
            </a:lvl6pPr>
            <a:lvl7pPr marL="6047659" indent="0">
              <a:buNone/>
              <a:defRPr sz="2205"/>
            </a:lvl7pPr>
            <a:lvl8pPr marL="7055602" indent="0">
              <a:buNone/>
              <a:defRPr sz="2205"/>
            </a:lvl8pPr>
            <a:lvl9pPr marL="8063545" indent="0">
              <a:buNone/>
              <a:defRPr sz="220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C700-8BDB-5E4A-9BBD-48B933DD6A5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1498311" y="13748529"/>
            <a:ext cx="8901420" cy="705570"/>
          </a:xfrm>
        </p:spPr>
        <p:txBody>
          <a:bodyPr>
            <a:normAutofit/>
          </a:bodyPr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429D-94AA-A743-AAEB-0CDB0ADDB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787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6854" y="4946810"/>
            <a:ext cx="7698105" cy="2519892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463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691813" y="0"/>
            <a:ext cx="10702507" cy="15119350"/>
          </a:xfrm>
          <a:solidFill>
            <a:schemeClr val="bg1"/>
          </a:solidFill>
        </p:spPr>
        <p:txBody>
          <a:bodyPr anchor="t"/>
          <a:lstStyle>
            <a:lvl1pPr marL="0" indent="0">
              <a:buNone/>
              <a:defRPr sz="7055">
                <a:solidFill>
                  <a:schemeClr val="tx1"/>
                </a:solidFill>
              </a:defRPr>
            </a:lvl1pPr>
            <a:lvl2pPr marL="1007943" indent="0">
              <a:buNone/>
              <a:defRPr sz="6173"/>
            </a:lvl2pPr>
            <a:lvl3pPr marL="2015886" indent="0">
              <a:buNone/>
              <a:defRPr sz="5291"/>
            </a:lvl3pPr>
            <a:lvl4pPr marL="3023829" indent="0">
              <a:buNone/>
              <a:defRPr sz="4409"/>
            </a:lvl4pPr>
            <a:lvl5pPr marL="4031772" indent="0">
              <a:buNone/>
              <a:defRPr sz="4409"/>
            </a:lvl5pPr>
            <a:lvl6pPr marL="5039716" indent="0">
              <a:buNone/>
              <a:defRPr sz="4409"/>
            </a:lvl6pPr>
            <a:lvl7pPr marL="6047659" indent="0">
              <a:buNone/>
              <a:defRPr sz="4409"/>
            </a:lvl7pPr>
            <a:lvl8pPr marL="7055602" indent="0">
              <a:buNone/>
              <a:defRPr sz="4409"/>
            </a:lvl8pPr>
            <a:lvl9pPr marL="8063545" indent="0">
              <a:buNone/>
              <a:defRPr sz="4409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8080" y="7826258"/>
            <a:ext cx="6655653" cy="4837039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3307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1007943" indent="0">
              <a:buNone/>
              <a:defRPr sz="3086"/>
            </a:lvl2pPr>
            <a:lvl3pPr marL="2015886" indent="0">
              <a:buNone/>
              <a:defRPr sz="2646"/>
            </a:lvl3pPr>
            <a:lvl4pPr marL="3023829" indent="0">
              <a:buNone/>
              <a:defRPr sz="2205"/>
            </a:lvl4pPr>
            <a:lvl5pPr marL="4031772" indent="0">
              <a:buNone/>
              <a:defRPr sz="2205"/>
            </a:lvl5pPr>
            <a:lvl6pPr marL="5039716" indent="0">
              <a:buNone/>
              <a:defRPr sz="2205"/>
            </a:lvl6pPr>
            <a:lvl7pPr marL="6047659" indent="0">
              <a:buNone/>
              <a:defRPr sz="2205"/>
            </a:lvl7pPr>
            <a:lvl8pPr marL="7055602" indent="0">
              <a:buNone/>
              <a:defRPr sz="2205"/>
            </a:lvl8pPr>
            <a:lvl9pPr marL="8063545" indent="0">
              <a:buNone/>
              <a:defRPr sz="220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F82C700-8BDB-5E4A-9BBD-48B933DD6A5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1496854" y="13748529"/>
            <a:ext cx="8895588" cy="705570"/>
          </a:xfrm>
        </p:spPr>
        <p:txBody>
          <a:bodyPr>
            <a:normAutofit/>
          </a:bodyPr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429D-94AA-A743-AAEB-0CDB0ADDB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359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55805" y="2126789"/>
            <a:ext cx="13885687" cy="2620687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55805" y="5815913"/>
            <a:ext cx="13885687" cy="68387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82008" y="13754279"/>
            <a:ext cx="4829813" cy="714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5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9F82C700-8BDB-5E4A-9BBD-48B933DD6A5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7632" y="13748529"/>
            <a:ext cx="10655949" cy="7055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05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269845" y="13708211"/>
            <a:ext cx="855345" cy="806365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2425" spc="0" baseline="0">
                <a:solidFill>
                  <a:srgbClr val="FFFFFF"/>
                </a:solidFill>
              </a:defRPr>
            </a:lvl1pPr>
          </a:lstStyle>
          <a:p>
            <a:fld id="{23B0429D-94AA-A743-AAEB-0CDB0ADDB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696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2015886" rtl="0" eaLnBrk="1" latinLnBrk="0" hangingPunct="1">
        <a:lnSpc>
          <a:spcPct val="90000"/>
        </a:lnSpc>
        <a:spcBef>
          <a:spcPct val="0"/>
        </a:spcBef>
        <a:buNone/>
        <a:defRPr sz="5732" kern="1200" cap="all" spc="441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503972" indent="-503972" algn="l" defTabSz="2015886" rtl="0" eaLnBrk="1" latinLnBrk="0" hangingPunct="1">
        <a:lnSpc>
          <a:spcPct val="100000"/>
        </a:lnSpc>
        <a:spcBef>
          <a:spcPts val="2205"/>
        </a:spcBef>
        <a:buClr>
          <a:schemeClr val="accent2"/>
        </a:buClr>
        <a:buFont typeface="Arial" panose="020B0604020202020204" pitchFamily="34" charset="0"/>
        <a:buChar char="•"/>
        <a:defRPr sz="3968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1007943" indent="-503972" algn="l" defTabSz="2015886" rtl="0" eaLnBrk="1" latinLnBrk="0" hangingPunct="1">
        <a:lnSpc>
          <a:spcPct val="100000"/>
        </a:lnSpc>
        <a:spcBef>
          <a:spcPts val="2205"/>
        </a:spcBef>
        <a:buClr>
          <a:schemeClr val="accent2"/>
        </a:buClr>
        <a:buFont typeface="Arial" panose="020B0604020202020204" pitchFamily="34" charset="0"/>
        <a:buChar char="•"/>
        <a:defRPr sz="3527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511915" indent="-503972" algn="l" defTabSz="2015886" rtl="0" eaLnBrk="1" latinLnBrk="0" hangingPunct="1">
        <a:lnSpc>
          <a:spcPct val="100000"/>
        </a:lnSpc>
        <a:spcBef>
          <a:spcPts val="2205"/>
        </a:spcBef>
        <a:buClr>
          <a:schemeClr val="accent2"/>
        </a:buClr>
        <a:buFont typeface="Arial" panose="020B0604020202020204" pitchFamily="34" charset="0"/>
        <a:buChar char="•"/>
        <a:defRPr sz="3527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2015886" indent="-503972" algn="l" defTabSz="2015886" rtl="0" eaLnBrk="1" latinLnBrk="0" hangingPunct="1">
        <a:lnSpc>
          <a:spcPct val="100000"/>
        </a:lnSpc>
        <a:spcBef>
          <a:spcPts val="2205"/>
        </a:spcBef>
        <a:buClr>
          <a:schemeClr val="accent2"/>
        </a:buClr>
        <a:buFont typeface="Arial" panose="020B0604020202020204" pitchFamily="34" charset="0"/>
        <a:buChar char="•"/>
        <a:defRPr sz="3527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519858" indent="-503972" algn="l" defTabSz="2015886" rtl="0" eaLnBrk="1" latinLnBrk="0" hangingPunct="1">
        <a:lnSpc>
          <a:spcPct val="100000"/>
        </a:lnSpc>
        <a:spcBef>
          <a:spcPts val="2205"/>
        </a:spcBef>
        <a:buClr>
          <a:schemeClr val="accent2"/>
        </a:buClr>
        <a:buFont typeface="Arial" panose="020B0604020202020204" pitchFamily="34" charset="0"/>
        <a:buChar char="•"/>
        <a:defRPr sz="3527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897836" indent="-503972" algn="l" defTabSz="2015886" rtl="0" eaLnBrk="1" latinLnBrk="0" hangingPunct="1">
        <a:lnSpc>
          <a:spcPct val="100000"/>
        </a:lnSpc>
        <a:spcBef>
          <a:spcPts val="2205"/>
        </a:spcBef>
        <a:buClr>
          <a:schemeClr val="accent2"/>
        </a:buClr>
        <a:buFont typeface="Arial" panose="020B0604020202020204" pitchFamily="34" charset="0"/>
        <a:buChar char="•"/>
        <a:defRPr sz="3527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503972" algn="l" defTabSz="2015886" rtl="0" eaLnBrk="1" latinLnBrk="0" hangingPunct="1">
        <a:lnSpc>
          <a:spcPct val="100000"/>
        </a:lnSpc>
        <a:spcBef>
          <a:spcPts val="2205"/>
        </a:spcBef>
        <a:buClr>
          <a:schemeClr val="accent2"/>
        </a:buClr>
        <a:buFont typeface="Arial" panose="020B0604020202020204" pitchFamily="34" charset="0"/>
        <a:buChar char="•"/>
        <a:defRPr sz="3527" kern="1200">
          <a:solidFill>
            <a:schemeClr val="tx1"/>
          </a:solidFill>
          <a:latin typeface="+mn-lt"/>
          <a:ea typeface="+mn-ea"/>
          <a:cs typeface="+mn-cs"/>
        </a:defRPr>
      </a:lvl7pPr>
      <a:lvl8pPr marL="3653794" indent="-503972" algn="l" defTabSz="2015886" rtl="0" eaLnBrk="1" latinLnBrk="0" hangingPunct="1">
        <a:lnSpc>
          <a:spcPct val="100000"/>
        </a:lnSpc>
        <a:spcBef>
          <a:spcPts val="2205"/>
        </a:spcBef>
        <a:buClr>
          <a:schemeClr val="accent2"/>
        </a:buClr>
        <a:buFont typeface="Arial" panose="020B0604020202020204" pitchFamily="34" charset="0"/>
        <a:buChar char="•"/>
        <a:defRPr sz="3527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031772" indent="-503972" algn="l" defTabSz="2015886" rtl="0" eaLnBrk="1" latinLnBrk="0" hangingPunct="1">
        <a:lnSpc>
          <a:spcPct val="100000"/>
        </a:lnSpc>
        <a:spcBef>
          <a:spcPts val="2205"/>
        </a:spcBef>
        <a:buClr>
          <a:schemeClr val="accent2"/>
        </a:buClr>
        <a:buFont typeface="Arial" panose="020B0604020202020204" pitchFamily="34" charset="0"/>
        <a:buChar char="•"/>
        <a:defRPr sz="3527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1pPr>
      <a:lvl2pPr marL="1007943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201588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3pPr>
      <a:lvl4pPr marL="302382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03177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03971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04765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05560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063545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d you know?">
            <a:extLst>
              <a:ext uri="{FF2B5EF4-FFF2-40B4-BE49-F238E27FC236}">
                <a16:creationId xmlns:a16="http://schemas.microsoft.com/office/drawing/2014/main" id="{E317EFC0-BF9C-F848-A0E4-5CDC953F12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147" y="491789"/>
            <a:ext cx="9213160" cy="23156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A8E6917-B044-9D46-B0DB-DCD66CBF7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856" y="620487"/>
            <a:ext cx="3167743" cy="154642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6B282FD-1FB0-B245-AEFC-EC1AF647A9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534" y="620486"/>
            <a:ext cx="4763780" cy="2517651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BA3CF728-0FE7-C74F-9CE7-E88C77394540}"/>
              </a:ext>
            </a:extLst>
          </p:cNvPr>
          <p:cNvSpPr/>
          <p:nvPr/>
        </p:nvSpPr>
        <p:spPr>
          <a:xfrm>
            <a:off x="1730828" y="3351237"/>
            <a:ext cx="18190028" cy="633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10000"/>
              </a:lnSpc>
              <a:spcAft>
                <a:spcPts val="1125"/>
              </a:spcAft>
            </a:pPr>
            <a:r>
              <a:rPr lang="en-GB" sz="3600" b="1" i="1" dirty="0">
                <a:solidFill>
                  <a:srgbClr val="202A3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More than </a:t>
            </a:r>
            <a:r>
              <a:rPr lang="en-GB" sz="4000" b="1" i="1" dirty="0">
                <a:solidFill>
                  <a:srgbClr val="DD25A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15 million </a:t>
            </a:r>
            <a:r>
              <a:rPr lang="en-GB" sz="3600" b="1" i="1" dirty="0">
                <a:solidFill>
                  <a:srgbClr val="202A3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general practice </a:t>
            </a:r>
            <a:r>
              <a:rPr lang="en-GB" sz="4000" b="1" i="1" dirty="0">
                <a:solidFill>
                  <a:srgbClr val="DD25A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appointments</a:t>
            </a:r>
            <a:r>
              <a:rPr lang="en-GB" sz="4000" b="1" i="1" dirty="0">
                <a:solidFill>
                  <a:srgbClr val="202A3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sz="3600" b="1" i="1" dirty="0">
                <a:solidFill>
                  <a:srgbClr val="202A3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 </a:t>
            </a:r>
            <a:r>
              <a:rPr lang="en-GB" sz="4000" b="1" i="1" dirty="0">
                <a:solidFill>
                  <a:srgbClr val="DD25A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being wasted</a:t>
            </a:r>
            <a:r>
              <a:rPr lang="en-GB" sz="3600" b="1" i="1" dirty="0">
                <a:solidFill>
                  <a:srgbClr val="202A3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each year because of unattended appointments. The total cost to the NHS at more than </a:t>
            </a:r>
            <a:r>
              <a:rPr lang="en-GB" sz="4000" b="1" i="1" dirty="0">
                <a:solidFill>
                  <a:srgbClr val="DD25A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£216million </a:t>
            </a:r>
            <a:r>
              <a:rPr lang="en-GB" sz="3600" b="1" i="1" dirty="0">
                <a:solidFill>
                  <a:srgbClr val="202A3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pounds on top of the disruption for staff and fellow patients that would pay for:</a:t>
            </a:r>
            <a:endParaRPr lang="en-GB" sz="3600" b="1" i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571500" lvl="0" indent="-571500" fontAlgn="base">
              <a:lnSpc>
                <a:spcPct val="110000"/>
              </a:lnSpc>
              <a:spcAft>
                <a:spcPts val="600"/>
              </a:spcAft>
              <a:buSzPts val="1000"/>
              <a:buFont typeface="Wingdings" pitchFamily="2" charset="2"/>
              <a:buChar char="v"/>
              <a:tabLst>
                <a:tab pos="457200" algn="l"/>
              </a:tabLst>
            </a:pPr>
            <a:r>
              <a:rPr lang="en-GB" sz="3600" b="1" i="1" dirty="0">
                <a:solidFill>
                  <a:srgbClr val="202A3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annual salary of 2,325 full time GPs</a:t>
            </a:r>
            <a:endParaRPr lang="en-GB" sz="3600" b="1" i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571500" lvl="0" indent="-571500" fontAlgn="base">
              <a:lnSpc>
                <a:spcPct val="110000"/>
              </a:lnSpc>
              <a:spcAft>
                <a:spcPts val="600"/>
              </a:spcAft>
              <a:buSzPts val="1000"/>
              <a:buFont typeface="Wingdings" pitchFamily="2" charset="2"/>
              <a:buChar char="v"/>
              <a:tabLst>
                <a:tab pos="457200" algn="l"/>
              </a:tabLst>
            </a:pPr>
            <a:r>
              <a:rPr lang="en-GB" sz="3600" b="1" i="1" dirty="0">
                <a:solidFill>
                  <a:srgbClr val="202A3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224, 640 cataract operations</a:t>
            </a:r>
            <a:endParaRPr lang="en-GB" sz="3600" b="1" i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571500" lvl="0" indent="-571500" fontAlgn="base">
              <a:lnSpc>
                <a:spcPct val="110000"/>
              </a:lnSpc>
              <a:spcAft>
                <a:spcPts val="600"/>
              </a:spcAft>
              <a:buSzPts val="1000"/>
              <a:buFont typeface="Wingdings" pitchFamily="2" charset="2"/>
              <a:buChar char="v"/>
              <a:tabLst>
                <a:tab pos="457200" algn="l"/>
              </a:tabLst>
            </a:pPr>
            <a:r>
              <a:rPr lang="en-GB" sz="3600" b="1" i="1" dirty="0">
                <a:solidFill>
                  <a:srgbClr val="202A3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58,320 hip replacement operations</a:t>
            </a:r>
            <a:endParaRPr lang="en-GB" sz="3600" b="1" i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571500" lvl="0" indent="-571500" fontAlgn="base">
              <a:lnSpc>
                <a:spcPct val="110000"/>
              </a:lnSpc>
              <a:spcAft>
                <a:spcPts val="600"/>
              </a:spcAft>
              <a:buSzPts val="1000"/>
              <a:buFont typeface="Wingdings" pitchFamily="2" charset="2"/>
              <a:buChar char="v"/>
              <a:tabLst>
                <a:tab pos="457200" algn="l"/>
              </a:tabLst>
            </a:pPr>
            <a:r>
              <a:rPr lang="en-GB" sz="3600" b="1" i="1" dirty="0">
                <a:solidFill>
                  <a:srgbClr val="202A3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216,000 drug treatment courses for Alzheimer’s</a:t>
            </a:r>
            <a:endParaRPr lang="en-GB" sz="3600" b="1" i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571500" lvl="0" indent="-571500" fontAlgn="base">
              <a:lnSpc>
                <a:spcPct val="110000"/>
              </a:lnSpc>
              <a:spcAft>
                <a:spcPts val="600"/>
              </a:spcAft>
              <a:buSzPts val="1000"/>
              <a:buFont typeface="Wingdings" pitchFamily="2" charset="2"/>
              <a:buChar char="v"/>
              <a:tabLst>
                <a:tab pos="457200" algn="l"/>
              </a:tabLst>
            </a:pPr>
            <a:r>
              <a:rPr lang="en-GB" sz="3600" b="1" i="1" dirty="0">
                <a:solidFill>
                  <a:srgbClr val="202A3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annual salary of 8, 424 full time community nurses</a:t>
            </a:r>
          </a:p>
          <a:p>
            <a:pPr marL="342900" lvl="0" indent="-342900" fontAlgn="base">
              <a:lnSpc>
                <a:spcPct val="110000"/>
              </a:lnSpc>
              <a:spcAft>
                <a:spcPts val="60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endParaRPr lang="en-GB" sz="1100" b="1" i="1" dirty="0">
              <a:solidFill>
                <a:srgbClr val="202A30"/>
              </a:solidFill>
              <a:latin typeface="Roboto" panose="020000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lnSpc>
                <a:spcPct val="110000"/>
              </a:lnSpc>
              <a:spcAft>
                <a:spcPts val="600"/>
              </a:spcAft>
              <a:buSzPts val="1000"/>
              <a:tabLst>
                <a:tab pos="457200" algn="l"/>
              </a:tabLst>
            </a:pPr>
            <a:endParaRPr lang="en-GB" sz="1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8175" fontAlgn="base">
              <a:lnSpc>
                <a:spcPct val="110000"/>
              </a:lnSpc>
              <a:spcAft>
                <a:spcPts val="600"/>
              </a:spcAft>
            </a:pPr>
            <a:r>
              <a:rPr lang="en-GB" sz="1100" b="1" dirty="0">
                <a:solidFill>
                  <a:srgbClr val="202A30"/>
                </a:solidFill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5" name="Picture 24" descr="keep it or cancel it">
            <a:extLst>
              <a:ext uri="{FF2B5EF4-FFF2-40B4-BE49-F238E27FC236}">
                <a16:creationId xmlns:a16="http://schemas.microsoft.com/office/drawing/2014/main" id="{29B120CF-F18E-5F41-AAA1-C7ADDAE723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56" y="9547229"/>
            <a:ext cx="5059181" cy="4038142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7DA31433-57D3-1442-8B66-56247A8F59A7}"/>
              </a:ext>
            </a:extLst>
          </p:cNvPr>
          <p:cNvSpPr/>
          <p:nvPr/>
        </p:nvSpPr>
        <p:spPr>
          <a:xfrm>
            <a:off x="5650853" y="12632872"/>
            <a:ext cx="102246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5400" b="1" i="1" u="sng" dirty="0">
                <a:solidFill>
                  <a:srgbClr val="CC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Thank you for your co-operation</a:t>
            </a:r>
          </a:p>
          <a:p>
            <a:endParaRPr lang="en-GB" b="1" i="1" u="sng" dirty="0">
              <a:solidFill>
                <a:srgbClr val="CC0099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i="1" u="sng" dirty="0">
                <a:solidFill>
                  <a:srgbClr val="CC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2AFB2F65-8376-CF49-BA5A-4BE5BBD7D28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3503" y="9547229"/>
            <a:ext cx="5332290" cy="4038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 descr="GP consultation skills: The 10-minute consultation | GPonline">
            <a:extLst>
              <a:ext uri="{FF2B5EF4-FFF2-40B4-BE49-F238E27FC236}">
                <a16:creationId xmlns:a16="http://schemas.microsoft.com/office/drawing/2014/main" id="{E073BE9E-D6E7-5348-9DBF-CCCB5C744A9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93844" y="5290457"/>
            <a:ext cx="6214837" cy="3683871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5444ED92-C287-2547-98A3-A4683355198B}"/>
              </a:ext>
            </a:extLst>
          </p:cNvPr>
          <p:cNvSpPr txBox="1"/>
          <p:nvPr/>
        </p:nvSpPr>
        <p:spPr>
          <a:xfrm>
            <a:off x="5549037" y="10003599"/>
            <a:ext cx="994446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latin typeface="Calibri" panose="020F0502020204030204" pitchFamily="34" charset="0"/>
                <a:cs typeface="Calibri" panose="020F0502020204030204" pitchFamily="34" charset="0"/>
              </a:rPr>
              <a:t>By simply calling:  Lindum Medical Practice </a:t>
            </a:r>
            <a:endParaRPr lang="en-US" sz="36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4800" b="1" i="1" dirty="0">
                <a:latin typeface="Calibri" panose="020F0502020204030204" pitchFamily="34" charset="0"/>
                <a:cs typeface="Calibri" panose="020F0502020204030204" pitchFamily="34" charset="0"/>
              </a:rPr>
              <a:t>                 </a:t>
            </a:r>
            <a:r>
              <a:rPr lang="en-US" sz="6000" b="1" i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01522 569033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CE675938-16FC-7C4C-9FD9-26F7EF2CF61C}"/>
              </a:ext>
            </a:extLst>
          </p:cNvPr>
          <p:cNvSpPr/>
          <p:nvPr/>
        </p:nvSpPr>
        <p:spPr>
          <a:xfrm flipV="1">
            <a:off x="5650853" y="10956889"/>
            <a:ext cx="1929450" cy="4731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05266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115</TotalTime>
  <Words>96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Gill Sans MT</vt:lpstr>
      <vt:lpstr>Roboto</vt:lpstr>
      <vt:lpstr>Symbol</vt:lpstr>
      <vt:lpstr>Wingdings</vt:lpstr>
      <vt:lpstr>Parcel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phruba sherpa</dc:creator>
  <cp:lastModifiedBy>JACKSON, Marlene (NHS LINCOLNSHIRE CCG)</cp:lastModifiedBy>
  <cp:revision>11</cp:revision>
  <dcterms:created xsi:type="dcterms:W3CDTF">2022-02-27T16:06:57Z</dcterms:created>
  <dcterms:modified xsi:type="dcterms:W3CDTF">2022-03-15T13:21:23Z</dcterms:modified>
</cp:coreProperties>
</file>